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18" r:id="rId2"/>
    <p:sldMasterId id="2147483809" r:id="rId3"/>
  </p:sldMasterIdLst>
  <p:notesMasterIdLst>
    <p:notesMasterId r:id="rId12"/>
  </p:notesMasterIdLst>
  <p:sldIdLst>
    <p:sldId id="460" r:id="rId4"/>
    <p:sldId id="467" r:id="rId5"/>
    <p:sldId id="463" r:id="rId6"/>
    <p:sldId id="468" r:id="rId7"/>
    <p:sldId id="469" r:id="rId8"/>
    <p:sldId id="470" r:id="rId9"/>
    <p:sldId id="464" r:id="rId10"/>
    <p:sldId id="466" r:id="rId11"/>
  </p:sldIdLst>
  <p:sldSz cx="24384000" cy="13716000"/>
  <p:notesSz cx="6858000" cy="9144000"/>
  <p:defaultTextStyle>
    <a:defPPr marL="0" marR="0" indent="0" algn="l" defTabSz="914042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516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033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547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042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2551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065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599581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098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367" userDrawn="1">
          <p15:clr>
            <a:srgbClr val="A4A3A4"/>
          </p15:clr>
        </p15:guide>
        <p15:guide id="2" pos="14665" userDrawn="1">
          <p15:clr>
            <a:srgbClr val="A4A3A4"/>
          </p15:clr>
        </p15:guide>
        <p15:guide id="3" pos="6297" userDrawn="1">
          <p15:clr>
            <a:srgbClr val="A4A3A4"/>
          </p15:clr>
        </p15:guide>
        <p15:guide id="4" orient="horz" pos="7881" userDrawn="1">
          <p15:clr>
            <a:srgbClr val="A4A3A4"/>
          </p15:clr>
        </p15:guide>
        <p15:guide id="5" orient="horz" pos="8244" userDrawn="1">
          <p15:clr>
            <a:srgbClr val="A4A3A4"/>
          </p15:clr>
        </p15:guide>
        <p15:guide id="6" orient="horz" pos="7722" userDrawn="1">
          <p15:clr>
            <a:srgbClr val="A4A3A4"/>
          </p15:clr>
        </p15:guide>
        <p15:guide id="7" pos="649" userDrawn="1">
          <p15:clr>
            <a:srgbClr val="A4A3A4"/>
          </p15:clr>
        </p15:guide>
        <p15:guide id="8" orient="horz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657E"/>
    <a:srgbClr val="005E8C"/>
    <a:srgbClr val="F26A20"/>
    <a:srgbClr val="942092"/>
    <a:srgbClr val="FF40FF"/>
    <a:srgbClr val="00419F"/>
    <a:srgbClr val="5BC4BA"/>
    <a:srgbClr val="9D9F9E"/>
    <a:srgbClr val="44B3E7"/>
    <a:srgbClr val="00A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62"/>
    <p:restoredTop sz="94014"/>
  </p:normalViewPr>
  <p:slideViewPr>
    <p:cSldViewPr snapToGrid="0" snapToObjects="1">
      <p:cViewPr varScale="1">
        <p:scale>
          <a:sx n="77" d="100"/>
          <a:sy n="77" d="100"/>
        </p:scale>
        <p:origin x="116" y="624"/>
      </p:cViewPr>
      <p:guideLst>
        <p:guide orient="horz" pos="3367"/>
        <p:guide pos="14665"/>
        <p:guide pos="6297"/>
        <p:guide orient="horz" pos="7881"/>
        <p:guide orient="horz" pos="8244"/>
        <p:guide orient="horz" pos="7722"/>
        <p:guide pos="649"/>
        <p:guide orient="horz" pos="4320"/>
      </p:guideLst>
    </p:cSldViewPr>
  </p:slideViewPr>
  <p:outlineViewPr>
    <p:cViewPr>
      <p:scale>
        <a:sx n="33" d="100"/>
        <a:sy n="33" d="100"/>
      </p:scale>
      <p:origin x="0" y="-19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" d="100"/>
        <a:sy n="30" d="100"/>
      </p:scale>
      <p:origin x="0" y="5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1267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1pPr>
    <a:lvl2pPr indent="228516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2pPr>
    <a:lvl3pPr indent="457033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3pPr>
    <a:lvl4pPr indent="685547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4pPr>
    <a:lvl5pPr indent="914042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5pPr>
    <a:lvl6pPr indent="1142551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6pPr>
    <a:lvl7pPr indent="1371065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7pPr>
    <a:lvl8pPr indent="1599581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8pPr>
    <a:lvl9pPr indent="1828098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03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00A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3984170"/>
            <a:ext cx="11359978" cy="296273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96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&amp; Subtitle">
    <p:bg>
      <p:bgPr>
        <a:solidFill>
          <a:srgbClr val="844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07750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36439826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202466043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- Top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06725062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333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bg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dirty="0"/>
              <a:t>Body Level One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1513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6970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270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38022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44B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0675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2387785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30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- Top">
    <p:bg>
      <p:bgPr>
        <a:solidFill>
          <a:srgbClr val="F26A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662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957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570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9008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7779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0666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0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2080053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3339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&amp; Sub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1398247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446796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5721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3_Title &amp;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8123160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86744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s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901236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3044045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&amp; Subtitle">
    <p:bg>
      <p:bgPr>
        <a:solidFill>
          <a:srgbClr val="24A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5942362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9724619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&amp; Subtitle">
    <p:bg>
      <p:bgPr>
        <a:solidFill>
          <a:srgbClr val="FBD8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7065768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&amp; Subtitle">
    <p:bg>
      <p:bgPr>
        <a:solidFill>
          <a:srgbClr val="EB6C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17669958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&amp; Subtitle">
    <p:bg>
      <p:bgPr>
        <a:solidFill>
          <a:srgbClr val="DD23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7352284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5" y="952502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9" tIns="50799" rIns="50799" bIns="50799" anchor="ctr">
            <a:normAutofit/>
          </a:bodyPr>
          <a:lstStyle/>
          <a:p>
            <a:r>
              <a:rPr lang="en-US" dirty="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5" y="3238533"/>
            <a:ext cx="21005800" cy="9207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9" tIns="50799" rIns="50799" bIns="50799" anchor="t">
            <a:noAutofit/>
          </a:bodyPr>
          <a:lstStyle/>
          <a:p>
            <a:r>
              <a:rPr dirty="0"/>
              <a:t>Body Level One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803" r:id="rId2"/>
    <p:sldLayoutId id="2147483795" r:id="rId3"/>
    <p:sldLayoutId id="2147483797" r:id="rId4"/>
    <p:sldLayoutId id="2147483801" r:id="rId5"/>
    <p:sldLayoutId id="2147483817" r:id="rId6"/>
    <p:sldLayoutId id="2147483799" r:id="rId7"/>
    <p:sldLayoutId id="2147483798" r:id="rId8"/>
    <p:sldLayoutId id="2147483796" r:id="rId9"/>
    <p:sldLayoutId id="2147483800" r:id="rId10"/>
    <p:sldLayoutId id="2147483802" r:id="rId11"/>
    <p:sldLayoutId id="2147483816" r:id="rId12"/>
    <p:sldLayoutId id="2147483841" r:id="rId13"/>
    <p:sldLayoutId id="2147483661" r:id="rId14"/>
  </p:sldLayoutIdLst>
  <p:transition spd="slow">
    <p:push dir="u"/>
  </p:transition>
  <p:txStyles>
    <p:titleStyle>
      <a:lvl1pPr marL="0" marR="0" indent="0" algn="l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chemeClr val="bg1"/>
          </a:solidFill>
          <a:uFillTx/>
          <a:latin typeface="Lato Hairline" charset="0"/>
          <a:ea typeface="Lato Hairline" charset="0"/>
          <a:cs typeface="Lato Hairline" charset="0"/>
          <a:sym typeface="Helvetica Light"/>
        </a:defRPr>
      </a:lvl1pPr>
      <a:lvl2pPr marL="0" marR="0" indent="228516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33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47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42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5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65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8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98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52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1pPr>
      <a:lvl2pPr marL="634752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44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2pPr>
      <a:lvl3pPr marL="1269507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3pPr>
      <a:lvl4pPr marL="1904267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ato Thin" charset="0"/>
          <a:ea typeface="Lato Thin" charset="0"/>
          <a:cs typeface="Lato Thin" charset="0"/>
          <a:sym typeface="Helvetica Light"/>
        </a:defRPr>
      </a:lvl4pPr>
      <a:lvl5pPr marL="2539020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ato Thin" charset="0"/>
          <a:ea typeface="Lato Thin" charset="0"/>
          <a:cs typeface="Lato Thin" charset="0"/>
          <a:sym typeface="Helvetica Light"/>
        </a:defRPr>
      </a:lvl5pPr>
      <a:lvl6pPr marL="3808528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3281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78034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2786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516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33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47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42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5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65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8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98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766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82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39" r:id="rId4"/>
    <p:sldLayoutId id="2147483833" r:id="rId5"/>
    <p:sldLayoutId id="2147483848" r:id="rId6"/>
    <p:sldLayoutId id="2147483831" r:id="rId7"/>
    <p:sldLayoutId id="2147483840" r:id="rId8"/>
    <p:sldLayoutId id="2147483835" r:id="rId9"/>
    <p:sldLayoutId id="2147483836" r:id="rId10"/>
    <p:sldLayoutId id="21474838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2549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05" r:id="rId2"/>
    <p:sldLayoutId id="2147483804" r:id="rId3"/>
    <p:sldLayoutId id="2147483808" r:id="rId4"/>
    <p:sldLayoutId id="2147483814" r:id="rId5"/>
    <p:sldLayoutId id="2147483812" r:id="rId6"/>
    <p:sldLayoutId id="2147483811" r:id="rId7"/>
    <p:sldLayoutId id="214748381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6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3.tmp"/><Relationship Id="rId5" Type="http://schemas.openxmlformats.org/officeDocument/2006/relationships/image" Target="../media/image12.tmp"/><Relationship Id="rId4" Type="http://schemas.openxmlformats.org/officeDocument/2006/relationships/image" Target="../media/image11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0" y="2298706"/>
            <a:ext cx="11998036" cy="4648200"/>
          </a:xfrm>
        </p:spPr>
        <p:txBody>
          <a:bodyPr/>
          <a:lstStyle/>
          <a:p>
            <a:r>
              <a:rPr lang="en-US" sz="8800" b="1" dirty="0"/>
              <a:t>YZY Language School</a:t>
            </a:r>
            <a:endParaRPr lang="en-US" sz="72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12192000" y="7988323"/>
            <a:ext cx="11359978" cy="3744497"/>
          </a:xfrm>
        </p:spPr>
        <p:txBody>
          <a:bodyPr/>
          <a:lstStyle/>
          <a:p>
            <a:r>
              <a:rPr kumimoji="1" lang="en-US" altLang="zh-CN" dirty="0"/>
              <a:t>Ying HAO</a:t>
            </a:r>
          </a:p>
          <a:p>
            <a:r>
              <a:rPr lang="en-CA" dirty="0" err="1"/>
              <a:t>Yaowu</a:t>
            </a:r>
            <a:r>
              <a:rPr lang="en-CA" dirty="0"/>
              <a:t> HUANG</a:t>
            </a:r>
          </a:p>
          <a:p>
            <a:r>
              <a:rPr kumimoji="1" lang="en-CA" altLang="zh-CN" dirty="0" err="1"/>
              <a:t>Zhiwei</a:t>
            </a:r>
            <a:r>
              <a:rPr kumimoji="1" lang="en-CA" altLang="zh-CN" dirty="0"/>
              <a:t> LI</a:t>
            </a:r>
            <a:endParaRPr kumimoji="1" lang="en-US" altLang="zh-CN" dirty="0"/>
          </a:p>
          <a:p>
            <a:r>
              <a:rPr kumimoji="1" lang="en-US" altLang="zh-CN" dirty="0"/>
              <a:t>APR 19, 2021</a:t>
            </a:r>
            <a:endParaRPr kumimoji="1" lang="zh-CN" alt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C8AEB0F-C6FD-4480-B9C1-3DB424A63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87" t="4167" r="7421" b="2158"/>
          <a:stretch/>
        </p:blipFill>
        <p:spPr>
          <a:xfrm>
            <a:off x="0" y="0"/>
            <a:ext cx="11780874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2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5888C3-B4EE-E941-BA2B-EDBE718A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7" y="685800"/>
            <a:ext cx="12123964" cy="91195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>
              <a:spcAft>
                <a:spcPts val="600"/>
              </a:spcAft>
            </a:pPr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Agenda</a:t>
            </a:r>
            <a:br>
              <a:rPr lang="en-US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br>
              <a:rPr lang="en-US" sz="3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MVVM Architecture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Multiple Validations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UI Design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Drawing pie chart / bar chart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String Translation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Database Migration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Publish Install Packages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3319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5888C3-B4EE-E941-BA2B-EDBE718A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7" y="685800"/>
            <a:ext cx="12123964" cy="91195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Technologies</a:t>
            </a:r>
            <a:br>
              <a:rPr lang="en-US" sz="3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MVVM Architecture 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C# / WPF 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Entity Framework (DB First)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RDBMS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- 2D drawing (chart)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Globalization / Localization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Unit Test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Challenges</a:t>
            </a:r>
            <a:b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MVVM Architecture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Multiple Validations (XAML, view model, model, database)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UI Design (Responsive, Tab, Animation Effect, User Control)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Drawing pie chart / bar chart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String Translation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Database Migration (Local to Azure)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Publish Install Packages</a:t>
            </a:r>
            <a:endParaRPr lang="en-US" sz="2800" strike="sngStrike" dirty="0">
              <a:solidFill>
                <a:srgbClr val="FF0000"/>
              </a:solidFill>
              <a:highlight>
                <a:srgbClr val="FFFF00"/>
              </a:highlight>
              <a:latin typeface="+mj-lt"/>
              <a:ea typeface="+mj-ea"/>
              <a:cs typeface="+mj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61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7A94F79-0FCB-44A9-A124-D4F0D0254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3" y="6634990"/>
            <a:ext cx="11141529" cy="255326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D6D50EB-DC88-494A-A03F-4CE6A21CA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MVVM Architecture</a:t>
            </a: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B10D2-1945-41FF-B8F0-F8D9DFCE06A2}"/>
              </a:ext>
            </a:extLst>
          </p:cNvPr>
          <p:cNvSpPr txBox="1"/>
          <p:nvPr/>
        </p:nvSpPr>
        <p:spPr>
          <a:xfrm>
            <a:off x="419100" y="2072838"/>
            <a:ext cx="136316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Model (data layer) – View Model (logic layer) – View (user interface)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is built on XAML only.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model encapsulates the model.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links with View Model via data binding and command binding.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The UI can be redesigned without touching the code (logic and data layers).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Unit tests can be built for the code (logic and data layers), without using UI.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CA" sz="28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Designers and developers can work independently.</a:t>
            </a:r>
          </a:p>
        </p:txBody>
      </p:sp>
    </p:spTree>
    <p:extLst>
      <p:ext uri="{BB962C8B-B14F-4D97-AF65-F5344CB8AC3E}">
        <p14:creationId xmlns:p14="http://schemas.microsoft.com/office/powerpoint/2010/main" val="1875061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6D50EB-DC88-494A-A03F-4CE6A21CA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MVVM Architecture</a:t>
            </a:r>
            <a:endParaRPr lang="en-US" sz="6000" dirty="0"/>
          </a:p>
        </p:txBody>
      </p:sp>
      <p:pic>
        <p:nvPicPr>
          <p:cNvPr id="5" name="Picture 4" descr="A picture containing text, computer, indoor, screenshot&#10;&#10;Description automatically generated">
            <a:extLst>
              <a:ext uri="{FF2B5EF4-FFF2-40B4-BE49-F238E27FC236}">
                <a16:creationId xmlns:a16="http://schemas.microsoft.com/office/drawing/2014/main" id="{9652B78A-A029-45F1-BDAD-70C37637A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3" b="9378"/>
          <a:stretch/>
        </p:blipFill>
        <p:spPr>
          <a:xfrm>
            <a:off x="0" y="3249387"/>
            <a:ext cx="24384000" cy="1046661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E030818-7A7F-427C-8F24-1C89FC873320}"/>
              </a:ext>
            </a:extLst>
          </p:cNvPr>
          <p:cNvGrpSpPr/>
          <p:nvPr/>
        </p:nvGrpSpPr>
        <p:grpSpPr>
          <a:xfrm>
            <a:off x="1208314" y="3935186"/>
            <a:ext cx="5984422" cy="9576706"/>
            <a:chOff x="1208314" y="3935186"/>
            <a:chExt cx="5984422" cy="957670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2C44F3-E255-4BE5-BD8E-476823A28470}"/>
                </a:ext>
              </a:extLst>
            </p:cNvPr>
            <p:cNvSpPr/>
            <p:nvPr/>
          </p:nvSpPr>
          <p:spPr>
            <a:xfrm>
              <a:off x="1208314" y="3935186"/>
              <a:ext cx="5984422" cy="322489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195546-B196-4777-9971-093542084600}"/>
                </a:ext>
              </a:extLst>
            </p:cNvPr>
            <p:cNvSpPr/>
            <p:nvPr/>
          </p:nvSpPr>
          <p:spPr>
            <a:xfrm>
              <a:off x="1208314" y="8150678"/>
              <a:ext cx="5984422" cy="5361214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16134A1-2FEF-463A-9CC0-07344ABC1A65}"/>
              </a:ext>
            </a:extLst>
          </p:cNvPr>
          <p:cNvGrpSpPr/>
          <p:nvPr/>
        </p:nvGrpSpPr>
        <p:grpSpPr>
          <a:xfrm>
            <a:off x="8275862" y="3935186"/>
            <a:ext cx="7015844" cy="9576706"/>
            <a:chOff x="8275862" y="3935186"/>
            <a:chExt cx="7015844" cy="95767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259BA5-F7C0-411C-8D7C-5AC240EE22D7}"/>
                </a:ext>
              </a:extLst>
            </p:cNvPr>
            <p:cNvSpPr/>
            <p:nvPr/>
          </p:nvSpPr>
          <p:spPr>
            <a:xfrm>
              <a:off x="8275863" y="3935186"/>
              <a:ext cx="7015843" cy="3020786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E7A36AD-EEDD-4447-8BBE-750452F389F6}"/>
                </a:ext>
              </a:extLst>
            </p:cNvPr>
            <p:cNvSpPr/>
            <p:nvPr/>
          </p:nvSpPr>
          <p:spPr>
            <a:xfrm>
              <a:off x="8275862" y="9763123"/>
              <a:ext cx="7015843" cy="3748769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9820735-AE31-4D38-A176-2437AF8CD51A}"/>
              </a:ext>
            </a:extLst>
          </p:cNvPr>
          <p:cNvGrpSpPr/>
          <p:nvPr/>
        </p:nvGrpSpPr>
        <p:grpSpPr>
          <a:xfrm>
            <a:off x="16159844" y="3780456"/>
            <a:ext cx="4479472" cy="9731436"/>
            <a:chOff x="16159844" y="3780456"/>
            <a:chExt cx="4479472" cy="973143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1C24E9-6680-4457-8B85-A8673656D0EB}"/>
                </a:ext>
              </a:extLst>
            </p:cNvPr>
            <p:cNvSpPr/>
            <p:nvPr/>
          </p:nvSpPr>
          <p:spPr>
            <a:xfrm>
              <a:off x="16159844" y="3780456"/>
              <a:ext cx="4479472" cy="1746765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0FF9CC-C3B6-4EFE-997B-D24126296096}"/>
                </a:ext>
              </a:extLst>
            </p:cNvPr>
            <p:cNvSpPr/>
            <p:nvPr/>
          </p:nvSpPr>
          <p:spPr>
            <a:xfrm>
              <a:off x="16159844" y="8427305"/>
              <a:ext cx="4479472" cy="5084587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0DE002D7-BE85-46C4-AD81-6951CD5FA1BD}"/>
              </a:ext>
            </a:extLst>
          </p:cNvPr>
          <p:cNvCxnSpPr>
            <a:cxnSpLocks/>
          </p:cNvCxnSpPr>
          <p:nvPr/>
        </p:nvCxnSpPr>
        <p:spPr>
          <a:xfrm flipV="1">
            <a:off x="4200525" y="3935186"/>
            <a:ext cx="3963761" cy="3804544"/>
          </a:xfrm>
          <a:prstGeom prst="curvedConnector3">
            <a:avLst>
              <a:gd name="adj1" fmla="val 50000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88CE063C-C0BC-401D-8338-FC18EC7AF540}"/>
              </a:ext>
            </a:extLst>
          </p:cNvPr>
          <p:cNvCxnSpPr>
            <a:cxnSpLocks/>
          </p:cNvCxnSpPr>
          <p:nvPr/>
        </p:nvCxnSpPr>
        <p:spPr>
          <a:xfrm flipV="1">
            <a:off x="14197693" y="6576364"/>
            <a:ext cx="2660196" cy="898453"/>
          </a:xfrm>
          <a:prstGeom prst="curvedConnector3">
            <a:avLst>
              <a:gd name="adj1" fmla="val 50000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A917F5-6E29-4F51-8210-4A42E164D670}"/>
              </a:ext>
            </a:extLst>
          </p:cNvPr>
          <p:cNvGrpSpPr/>
          <p:nvPr/>
        </p:nvGrpSpPr>
        <p:grpSpPr>
          <a:xfrm>
            <a:off x="20865195" y="4424261"/>
            <a:ext cx="3301088" cy="9087631"/>
            <a:chOff x="20865195" y="4424261"/>
            <a:chExt cx="3301088" cy="908763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4AA4681-913C-4375-AFD2-D9B4B4A00C1B}"/>
                </a:ext>
              </a:extLst>
            </p:cNvPr>
            <p:cNvSpPr/>
            <p:nvPr/>
          </p:nvSpPr>
          <p:spPr>
            <a:xfrm>
              <a:off x="20873360" y="7474817"/>
              <a:ext cx="3292923" cy="86908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744D6A-0A10-40FE-978A-2C200E3B4BAD}"/>
                </a:ext>
              </a:extLst>
            </p:cNvPr>
            <p:cNvSpPr/>
            <p:nvPr/>
          </p:nvSpPr>
          <p:spPr>
            <a:xfrm>
              <a:off x="20873360" y="4424261"/>
              <a:ext cx="3292923" cy="1833250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D30504-5FA1-4D8C-9E71-EF72585C3002}"/>
                </a:ext>
              </a:extLst>
            </p:cNvPr>
            <p:cNvSpPr/>
            <p:nvPr/>
          </p:nvSpPr>
          <p:spPr>
            <a:xfrm>
              <a:off x="20865196" y="9823410"/>
              <a:ext cx="3292923" cy="3688482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89EB2FA-5C0C-4966-8D12-0AAB20374AB7}"/>
                </a:ext>
              </a:extLst>
            </p:cNvPr>
            <p:cNvSpPr/>
            <p:nvPr/>
          </p:nvSpPr>
          <p:spPr>
            <a:xfrm>
              <a:off x="20865195" y="6423458"/>
              <a:ext cx="3292923" cy="86908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DFBE4552-E76C-4220-892E-AC7E6AD241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650118" y="6566975"/>
            <a:ext cx="3449082" cy="2815316"/>
          </a:xfrm>
          <a:prstGeom prst="curvedConnector3">
            <a:avLst>
              <a:gd name="adj1" fmla="val 54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5ED800E-1A0E-401C-A392-6A0D3E9AD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23" y="2104150"/>
            <a:ext cx="13382236" cy="1061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0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7A94F79-0FCB-44A9-A124-D4F0D0254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6639847"/>
            <a:ext cx="9015252" cy="206599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D6D50EB-DC88-494A-A03F-4CE6A21CA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Multiple Validation</a:t>
            </a: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B10D2-1945-41FF-B8F0-F8D9DFCE06A2}"/>
              </a:ext>
            </a:extLst>
          </p:cNvPr>
          <p:cNvSpPr txBox="1"/>
          <p:nvPr/>
        </p:nvSpPr>
        <p:spPr>
          <a:xfrm>
            <a:off x="419100" y="2072838"/>
            <a:ext cx="136316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  <a:sym typeface="Helvetica Light"/>
              </a:rPr>
              <a:t>Model (data layer) – View Model (logic layer) – View (user interface)</a:t>
            </a:r>
          </a:p>
          <a:p>
            <a:pPr marL="457200" marR="0" lvl="0" indent="-45720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  <a:sym typeface="Helvetica Light"/>
              </a:rPr>
              <a:t>View is built on XAML only.</a:t>
            </a:r>
          </a:p>
          <a:p>
            <a:pPr marL="457200" marR="0" lvl="0" indent="-45720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  <a:sym typeface="Helvetica Light"/>
              </a:rPr>
              <a:t>View model encapsulates the model.</a:t>
            </a:r>
          </a:p>
          <a:p>
            <a:pPr marL="457200" marR="0" lvl="0" indent="-45720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  <a:sym typeface="Helvetica Light"/>
              </a:rPr>
              <a:t>View links with View Model via data binding and command binding.</a:t>
            </a:r>
          </a:p>
          <a:p>
            <a:pPr marL="457200" marR="0" lvl="0" indent="-45720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2800" b="0" i="0" u="none" strike="noStrike" kern="0" cap="none" spc="0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  <a:sym typeface="Helvetica Light"/>
            </a:endParaRPr>
          </a:p>
          <a:p>
            <a:pPr marL="457200" marR="0" lvl="0" indent="-45720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  <a:sym typeface="Helvetica Light"/>
              </a:rPr>
              <a:t>The UI can be redesigned without touching the code (logic and data layers).</a:t>
            </a:r>
          </a:p>
          <a:p>
            <a:pPr marL="457200" marR="0" lvl="0" indent="-45720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  <a:sym typeface="Helvetica Light"/>
              </a:rPr>
              <a:t>Unit tests can be built for the code (logic and data layers), without using UI. </a:t>
            </a:r>
          </a:p>
          <a:p>
            <a:pPr marL="457200" marR="0" lvl="0" indent="-45720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2800" b="0" i="0" u="none" strike="noStrike" kern="0" cap="none" spc="0" normalizeH="0" baseline="0" noProof="0" dirty="0">
              <a:ln>
                <a:noFill/>
              </a:ln>
              <a:solidFill>
                <a:srgbClr val="171717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  <a:sym typeface="Helvetica Light"/>
            </a:endParaRPr>
          </a:p>
          <a:p>
            <a:pPr marL="457200" marR="0" lvl="0" indent="-45720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800" b="0" i="0" u="none" strike="noStrike" kern="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  <a:sym typeface="Helvetica Light"/>
              </a:rPr>
              <a:t>Designers and developers can work independently.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2C00D99-7585-451F-88ED-5C7E66709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822" y="6639847"/>
            <a:ext cx="1289715" cy="128971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4B39B2-6132-4B21-9D35-A12281587A43}"/>
              </a:ext>
            </a:extLst>
          </p:cNvPr>
          <p:cNvCxnSpPr/>
          <p:nvPr/>
        </p:nvCxnSpPr>
        <p:spPr>
          <a:xfrm>
            <a:off x="9434352" y="7315200"/>
            <a:ext cx="993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70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8257DC7-C8AB-454B-9095-B5BE2C910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2438401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4963234" y="1507680"/>
            <a:ext cx="9420766" cy="1220832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27DB7B3-5DCA-4062-882A-A741B9982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53" y="1912721"/>
            <a:ext cx="5012452" cy="431130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Database Migration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49809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8" y="900444"/>
            <a:ext cx="7804840" cy="7063680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1D97C3D5-6923-45E9-854A-3742AC2BD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328" y="1765358"/>
            <a:ext cx="6723354" cy="5325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User Interface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6" y="8291340"/>
            <a:ext cx="4782822" cy="452421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6FE8F5-3FB3-48E6-995A-0B23EE9E1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6706" y="8293594"/>
            <a:ext cx="2702124" cy="2121920"/>
          </a:xfrm>
          <a:prstGeom prst="rect">
            <a:avLst/>
          </a:prstGeom>
          <a:solidFill>
            <a:srgbClr val="37534A">
              <a:alpha val="20000"/>
            </a:srgbClr>
          </a:solidFill>
          <a:ln w="25400">
            <a:solidFill>
              <a:srgbClr val="37534A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6834" y="10701026"/>
            <a:ext cx="2702124" cy="2121920"/>
          </a:xfrm>
          <a:prstGeom prst="rect">
            <a:avLst/>
          </a:prstGeom>
          <a:solidFill>
            <a:srgbClr val="37534A"/>
          </a:solidFill>
          <a:ln w="25400">
            <a:solidFill>
              <a:srgbClr val="375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7" t="-961" r="20299" b="962"/>
          <a:stretch/>
        </p:blipFill>
        <p:spPr>
          <a:xfrm>
            <a:off x="918207" y="8249636"/>
            <a:ext cx="4782822" cy="457331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CA4AF4B-0D25-48CC-AC33-DFDE8C197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686" y="450222"/>
            <a:ext cx="9113284" cy="12815556"/>
          </a:xfrm>
          <a:prstGeom prst="rect">
            <a:avLst/>
          </a:prstGeom>
        </p:spPr>
      </p:pic>
      <p:pic>
        <p:nvPicPr>
          <p:cNvPr id="10" name="Picture 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85FE17BD-CA0E-4152-A4D8-7579D0408F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6" r="-25356" b="18666"/>
          <a:stretch/>
        </p:blipFill>
        <p:spPr>
          <a:xfrm>
            <a:off x="12507686" y="1117815"/>
            <a:ext cx="11977775" cy="2564278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A20D06DC-5E3E-43C3-A8D1-05C3DD446C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2" r="13595" b="3633"/>
          <a:stretch/>
        </p:blipFill>
        <p:spPr>
          <a:xfrm>
            <a:off x="12497814" y="10033908"/>
            <a:ext cx="8915400" cy="2969430"/>
          </a:xfrm>
          <a:prstGeom prst="rect">
            <a:avLst/>
          </a:prstGeom>
        </p:spPr>
      </p:pic>
      <p:pic>
        <p:nvPicPr>
          <p:cNvPr id="14" name="Picture 13" descr="Chart, bubble chart&#10;&#10;Description automatically generated with medium confidence">
            <a:extLst>
              <a:ext uri="{FF2B5EF4-FFF2-40B4-BE49-F238E27FC236}">
                <a16:creationId xmlns:a16="http://schemas.microsoft.com/office/drawing/2014/main" id="{DCDDA136-721D-4A73-8721-0406B9E079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4607" y="4576043"/>
            <a:ext cx="8868607" cy="621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497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Color titles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Raleway Light" charset="0"/>
            <a:ea typeface="Raleway Light" charset="0"/>
            <a:cs typeface="Raleway Light" charset="0"/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icture_backgrou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ight_them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325</Words>
  <Application>Microsoft Office PowerPoint</Application>
  <PresentationFormat>Custom</PresentationFormat>
  <Paragraphs>30</Paragraphs>
  <Slides>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Helvetica Light</vt:lpstr>
      <vt:lpstr>Helvetica Neue</vt:lpstr>
      <vt:lpstr>Lato Hairline</vt:lpstr>
      <vt:lpstr>Lato Light</vt:lpstr>
      <vt:lpstr>Lato Thin</vt:lpstr>
      <vt:lpstr>Arial</vt:lpstr>
      <vt:lpstr>Calibri</vt:lpstr>
      <vt:lpstr>Calibri Light</vt:lpstr>
      <vt:lpstr>Segoe UI</vt:lpstr>
      <vt:lpstr>Color titles</vt:lpstr>
      <vt:lpstr>picture_backgrounds</vt:lpstr>
      <vt:lpstr>light_themes</vt:lpstr>
      <vt:lpstr>YZY Language School</vt:lpstr>
      <vt:lpstr>Agenda  - MVVM Architecture - Multiple Validations - UI Design - Drawing pie chart / bar chart - String Translation - Database Migration - Publish Install Packages</vt:lpstr>
      <vt:lpstr>Technologies - MVVM Architecture  - C# / WPF  - Entity Framework (DB First) - RDBMS - 2D drawing (chart) - Globalization / Localization - Unit Test   Challenges - MVVM Architecture - Multiple Validations (XAML, view model, model, database) - UI Design (Responsive, Tab, Animation Effect, User Control) - Drawing pie chart / bar chart - String Translation - Database Migration (Local to Azure) - Publish Install Packages</vt:lpstr>
      <vt:lpstr>MVVM Architecture</vt:lpstr>
      <vt:lpstr>MVVM Architecture</vt:lpstr>
      <vt:lpstr>Multiple Validation</vt:lpstr>
      <vt:lpstr>Database Migration</vt:lpstr>
      <vt:lpstr>User Interface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C Library Project of OOP</dc:title>
  <dc:creator>Edwin LI</dc:creator>
  <cp:lastModifiedBy>Edwin LI</cp:lastModifiedBy>
  <cp:revision>106</cp:revision>
  <dcterms:created xsi:type="dcterms:W3CDTF">2020-11-27T00:34:42Z</dcterms:created>
  <dcterms:modified xsi:type="dcterms:W3CDTF">2021-04-18T21:22:25Z</dcterms:modified>
</cp:coreProperties>
</file>